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CBE262-7EAF-2D90-6712-F097C1047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84B2935-74C2-B929-AFCE-E2C69B61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ED78A3-5594-F2CB-682F-D62DB0BF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286D8B-4356-12F8-B9EF-B0FDC021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7D8503-8334-6EE9-8127-9FBC433C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106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AF33FD-CFF9-C3C3-BD4E-72720B1C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9ADF9FC-1308-A236-44DA-F9C4EF78E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B376DC-2586-CC26-A105-D5F597CA4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D64E6D-8A5C-1FAF-C274-57D4B6889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643BF8-9254-E1BF-1588-6E10D4896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656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9B5EDAC-B657-14FE-B84A-483CFF3863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79CBE3A-945B-2BF4-6985-C0CEE5463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35ECF9-40AA-0824-C4A4-BDE6B6C15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7751B3-38BA-16E3-175E-18F70A72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D23D66-1708-EC50-CBB8-15509ECF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53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61F7F4-3113-4C2A-F304-386C8216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A69648-6535-A082-E526-0DA738FFC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824A55-515A-D42D-37AE-EA72B6D3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F23706-1788-6C4F-A698-7C5563C7C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16E373-6694-3D0F-5C15-FC229399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25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A66882-06B9-0BB0-121E-992EEA7B7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F2ED1A-7A76-8F72-2FB7-550A8DE46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9B2A0B6-6E12-A50E-0597-A9C12C8AF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0E4198-59FB-9E2D-F649-34F3F5F63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F360DA-149B-EE9E-C1F9-0C0C5DF1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532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3CFAC4-99B1-0361-C8EC-52460CDB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80D349-EE64-6297-0F8F-54B6DF37B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5E428C-B96A-73C3-90E0-547C941A7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621D57-57F0-4B56-97E5-FC8A2DA76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1248E92-44CE-81E9-904E-9760D863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87BBDAE-0C63-B7EA-E5CC-726382068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055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570890-79B9-32E5-B4EB-38CB51F51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9E67A6-5F2D-FBF4-EB40-8F50B8DE1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AA6C5F-9AAD-C604-E176-C5D0CA81C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7712BEF-406E-01CD-E1BE-C0C922220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AE6745B-0EA2-393A-432C-4E52F6AD0F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1DA14EC-6F42-86C6-C647-DB151253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16129F1-C1DA-83C7-70FB-E9058B71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1189347-A4C1-13A4-6AFE-1CC473E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22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AE64BB-2F7B-3E38-0F76-ABD510C3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05CF98B-E736-2817-100C-B777AE99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6162D06-E34C-A7EA-61B1-3732F890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7B84420-03AE-335F-F75B-FF5FF908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4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AFFCF0A-5366-FF72-5AA1-7117CF427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1CBD3A-EA41-F1C8-B0E3-196D48D78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22F3FDB-410A-BD60-7D10-DDD39320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269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64E2B0-B194-38BF-9D03-37E21C774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B29420-CBFE-9C21-CAF1-1D6E50F2A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EE7727-480C-64AC-FBD2-98FD6668D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5FCF7D1-3630-E141-E7C9-44C7C4CB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0666149-84D9-3B3F-3F66-D474B3EE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B78E37F-C147-8594-DE9C-DEB3271F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048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2E3A8C-99EE-011B-B743-1EF87D5E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03D70E3-1368-4BD2-DFC1-7B3415017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7C9016-2281-CC98-0B7D-D3E4F7BBF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76570A-FA79-EA3C-58F9-1CFA8215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59C818F-6997-1155-C851-BCA7F162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FB228F1-A8BB-1DA5-BFB9-D6BEAA86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058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20D626A-E009-70CA-C6CF-F591A1867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0F4BB0-D119-FA58-E2C6-55B2641EB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274A82-F6B9-597D-FE54-7D7A4721A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60846-600E-4675-9445-10391DD52372}" type="datetimeFigureOut">
              <a:rPr lang="sv-SE" smtClean="0"/>
              <a:t>2023-06-22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57A151-9759-5326-EFB5-B6A5F9685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BADF7E-6412-DE18-F9B9-F6BF1F9C3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06074-4580-4740-B18E-A0792421A3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44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D5D409-8018-0A2C-4A01-3EF574A7A1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SFAM 50 år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A07FE9F-2890-7F74-F25D-D041384C60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Carl Edvard Rudebeck</a:t>
            </a:r>
          </a:p>
          <a:p>
            <a:r>
              <a:rPr lang="sv-SE" dirty="0"/>
              <a:t>11 MAJ 2023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02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E63CD2-55A0-5793-81C5-18B6E8F1B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Nedslag i historien i Europa och Sverige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DAF5FF-F92D-3449-8A41-B335C9BD2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1931 – Stefan </a:t>
            </a:r>
            <a:r>
              <a:rPr lang="sv-SE" dirty="0" err="1"/>
              <a:t>Zweig</a:t>
            </a:r>
            <a:r>
              <a:rPr lang="sv-SE" dirty="0"/>
              <a:t> skriver: ”Som en fossil och förhistorisk varelse </a:t>
            </a:r>
            <a:r>
              <a:rPr lang="sv-SE" dirty="0" err="1"/>
              <a:t>bortdör</a:t>
            </a:r>
            <a:r>
              <a:rPr lang="sv-SE" dirty="0"/>
              <a:t> däremot allmänläkaren”.</a:t>
            </a:r>
          </a:p>
          <a:p>
            <a:r>
              <a:rPr lang="sv-SE" dirty="0"/>
              <a:t>1948 – NHS inrättas i UK; allmänläkartraditionen blir statligt anställd</a:t>
            </a:r>
          </a:p>
          <a:p>
            <a:r>
              <a:rPr lang="sv-SE" dirty="0"/>
              <a:t>1948 – Medicinalstyrelsen med GD Axel Höijer föreslår i en utredning en provinsialläkare på 1500 invånare, Läkarförbundet motsätter sig</a:t>
            </a:r>
          </a:p>
          <a:p>
            <a:r>
              <a:rPr lang="sv-SE" dirty="0"/>
              <a:t>1952 – ”The Royal College </a:t>
            </a:r>
            <a:r>
              <a:rPr lang="sv-SE" dirty="0" err="1"/>
              <a:t>of</a:t>
            </a:r>
            <a:r>
              <a:rPr lang="sv-SE" dirty="0"/>
              <a:t> GP” bildas i England. Specialistutbildning utreds, ”Job </a:t>
            </a:r>
            <a:r>
              <a:rPr lang="sv-SE" dirty="0" err="1"/>
              <a:t>descriptions</a:t>
            </a:r>
            <a:r>
              <a:rPr lang="sv-SE" dirty="0"/>
              <a:t>” formuleras, alltid med två delar, ”Clinical </a:t>
            </a:r>
            <a:r>
              <a:rPr lang="sv-SE" dirty="0" err="1"/>
              <a:t>practice</a:t>
            </a:r>
            <a:r>
              <a:rPr lang="sv-SE" dirty="0"/>
              <a:t>” och ”The </a:t>
            </a:r>
            <a:r>
              <a:rPr lang="sv-SE" dirty="0" err="1"/>
              <a:t>consultation</a:t>
            </a:r>
            <a:r>
              <a:rPr lang="sv-SE" dirty="0"/>
              <a:t>”.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070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BAFF67-5A50-DA46-29F2-57F290F52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Nedslag i historien -  fortsättning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9533B7-A844-C1E5-5816-01C203799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1963 – Landstingen tar över provinsialläkarväsendet från staten. Provinsialläkarfonden bildas, finansierar efterutbildning</a:t>
            </a:r>
          </a:p>
          <a:p>
            <a:r>
              <a:rPr lang="sv-SE" dirty="0"/>
              <a:t>1968 – ”Principprogram för den öppna vården”: Den breda allmänläkaren framför allt en glesbygdsläkare. Vårdcentralen gör entré, bemannas ofta av olika specialister</a:t>
            </a:r>
          </a:p>
          <a:p>
            <a:r>
              <a:rPr lang="sv-SE" dirty="0"/>
              <a:t>1973 – SFAM bildas</a:t>
            </a:r>
          </a:p>
          <a:p>
            <a:r>
              <a:rPr lang="sv-SE" dirty="0"/>
              <a:t>1978 – GREIA : Utredning om efterutbildning i allmänmedicin</a:t>
            </a:r>
          </a:p>
          <a:p>
            <a:r>
              <a:rPr lang="sv-SE" dirty="0"/>
              <a:t>1979 – Fem framträdande sjukhusspecialister skriver artikeln ”Låt inte allmänläkarna hamna i B-laget”.  </a:t>
            </a:r>
          </a:p>
          <a:p>
            <a:r>
              <a:rPr lang="sv-SE" dirty="0"/>
              <a:t>1979 – SFAM-nytt, första årgången</a:t>
            </a:r>
          </a:p>
          <a:p>
            <a:r>
              <a:rPr lang="sv-SE" dirty="0"/>
              <a:t>Tidigt 80-tal – Individmedicin eller samhällsmedicin?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805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90FE89-D9D9-92C3-66ED-65BEBC1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90-talet - Fortbildningsprojektet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572B7-2C7A-A85F-3ACE-2951BD6E1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Mobilisering: Motioner, årsmötesbeslut, Ulf </a:t>
            </a:r>
            <a:r>
              <a:rPr lang="sv-SE" dirty="0" err="1"/>
              <a:t>Måwes</a:t>
            </a:r>
            <a:r>
              <a:rPr lang="sv-SE" dirty="0"/>
              <a:t> utredning, enkät, statliga pengar, idéseminarier och en projektgrupp som genomförde förslagen</a:t>
            </a:r>
          </a:p>
          <a:p>
            <a:r>
              <a:rPr lang="sv-SE" dirty="0"/>
              <a:t>Organisationen: Från den enskilda allmänläkarens dagliga lärande, till lokala samordnare och aktiviteter, och till ett nationellt sekretariat för fortbildning och senare ett nationellt Fortbildningsråd</a:t>
            </a:r>
          </a:p>
          <a:p>
            <a:r>
              <a:rPr lang="sv-SE" dirty="0"/>
              <a:t>Innehåll: Allmänläkarens självständighet</a:t>
            </a:r>
            <a:r>
              <a:rPr lang="sv-SE"/>
              <a:t>, individuell </a:t>
            </a:r>
            <a:r>
              <a:rPr lang="sv-SE" dirty="0"/>
              <a:t>fortbildningsplan, kursgranskning-ackreditering, FQ-grupper (240 grupper, hälften av medlemmarna) med utbildning av gruppledare</a:t>
            </a:r>
          </a:p>
        </p:txBody>
      </p:sp>
    </p:spTree>
    <p:extLst>
      <p:ext uri="{BB962C8B-B14F-4D97-AF65-F5344CB8AC3E}">
        <p14:creationId xmlns:p14="http://schemas.microsoft.com/office/powerpoint/2010/main" val="230357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261</Words>
  <Application>Microsoft Office PowerPoint</Application>
  <PresentationFormat>Bredbild</PresentationFormat>
  <Paragraphs>20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SFAM 50 år </vt:lpstr>
      <vt:lpstr>Nedslag i historien i Europa och Sverige</vt:lpstr>
      <vt:lpstr>Nedslag i historien -  fortsättning </vt:lpstr>
      <vt:lpstr>90-talet - Fortbildningsprojektet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SFAM 50 år – nedslag i historien</dc:title>
  <dc:creator>Carl Edvard Rudebeck</dc:creator>
  <cp:lastModifiedBy>Anette Sauer Ngijol</cp:lastModifiedBy>
  <cp:revision>16</cp:revision>
  <dcterms:created xsi:type="dcterms:W3CDTF">2023-05-08T14:50:14Z</dcterms:created>
  <dcterms:modified xsi:type="dcterms:W3CDTF">2023-06-22T07:14:39Z</dcterms:modified>
</cp:coreProperties>
</file>